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85F"/>
    <a:srgbClr val="13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58" autoAdjust="0"/>
  </p:normalViewPr>
  <p:slideViewPr>
    <p:cSldViewPr>
      <p:cViewPr>
        <p:scale>
          <a:sx n="77" d="100"/>
          <a:sy n="77" d="100"/>
        </p:scale>
        <p:origin x="-117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Strategic Managerial Accounting: hospitality, tourism &amp; events applications 6e</a:t>
            </a:r>
          </a:p>
          <a:p>
            <a:pPr lvl="0"/>
            <a:endParaRPr lang="cy-GB" dirty="0" smtClean="0"/>
          </a:p>
          <a:p>
            <a:pPr lvl="0"/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039938" y="6497638"/>
            <a:ext cx="7104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Jones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al: 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en-GB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Managerial Accounting: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Hospitality, Tourism &amp; Events Applications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6thedition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Goodfellow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Publishers</a:t>
            </a:r>
          </a:p>
        </p:txBody>
      </p:sp>
      <p:pic>
        <p:nvPicPr>
          <p:cNvPr id="8" name="Picture 7" descr="GP_JONES_WE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2320" y="260647"/>
            <a:ext cx="1276475" cy="1662841"/>
          </a:xfrm>
          <a:prstGeom prst="rect">
            <a:avLst/>
          </a:prstGeom>
        </p:spPr>
      </p:pic>
      <p:pic>
        <p:nvPicPr>
          <p:cNvPr id="9" name="Picture 8" descr="GP LOGO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504056" cy="485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b="1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Chapter 15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Performance Measurement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Causal Links in the Balanced Scorecard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3" t="16385" r="16617" b="19256"/>
          <a:stretch/>
        </p:blipFill>
        <p:spPr bwMode="auto">
          <a:xfrm>
            <a:off x="971600" y="2060848"/>
            <a:ext cx="7227464" cy="427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Performance </a:t>
            </a:r>
            <a:r>
              <a:rPr lang="en-US" b="1" dirty="0">
                <a:solidFill>
                  <a:schemeClr val="bg1"/>
                </a:solidFill>
              </a:rPr>
              <a:t>Prism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5860474"/>
            <a:ext cx="3955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Source: Adapted from Neely et al (2002)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1" t="15034" r="15951" b="38682"/>
          <a:stretch/>
        </p:blipFill>
        <p:spPr bwMode="auto">
          <a:xfrm>
            <a:off x="683567" y="1988840"/>
            <a:ext cx="768698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Example Hotel </a:t>
            </a:r>
            <a:r>
              <a:rPr lang="en-US" b="1" dirty="0">
                <a:solidFill>
                  <a:schemeClr val="bg1"/>
                </a:solidFill>
              </a:rPr>
              <a:t>Scorecard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773005"/>
              </p:ext>
            </p:extLst>
          </p:nvPr>
        </p:nvGraphicFramePr>
        <p:xfrm>
          <a:off x="827584" y="2132856"/>
          <a:ext cx="7704855" cy="388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2936"/>
                <a:gridCol w="2152115"/>
                <a:gridCol w="4159804"/>
              </a:tblGrid>
              <a:tr h="42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Dimension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Key Objectives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Areas to be monitored</a:t>
                      </a:r>
                    </a:p>
                  </a:txBody>
                  <a:tcPr marL="68580" marR="68580" marT="0" marB="0"/>
                </a:tc>
              </a:tr>
              <a:tr h="867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Financial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Hotel Profitability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GOPPar; ROCE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RevPar, occupancy, ADR</a:t>
                      </a:r>
                    </a:p>
                  </a:txBody>
                  <a:tcPr marL="68580" marR="68580" marT="0" marB="0"/>
                </a:tc>
              </a:tr>
              <a:tr h="867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Customer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Customer satisfaction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Loyalty Scheme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Customer satisfaction survey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 of Loyalty Scheme Members</a:t>
                      </a:r>
                    </a:p>
                  </a:txBody>
                  <a:tcPr marL="68580" marR="68580" marT="0" marB="0"/>
                </a:tc>
              </a:tr>
              <a:tr h="867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Internal Business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Sales development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Brand standards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 of staff completed customer care training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Mystery Guest scores</a:t>
                      </a:r>
                    </a:p>
                  </a:txBody>
                  <a:tcPr marL="68580" marR="68580" marT="0" marB="0"/>
                </a:tc>
              </a:tr>
              <a:tr h="867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Innovation and Learning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Sustainable business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Hotel development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Energy usage and recycling statistics.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 of new operating contracts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Example Airline </a:t>
            </a:r>
            <a:r>
              <a:rPr lang="en-US" b="1" dirty="0">
                <a:solidFill>
                  <a:schemeClr val="bg1"/>
                </a:solidFill>
              </a:rPr>
              <a:t>Scorecard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9" t="20101" r="16046" b="20608"/>
          <a:stretch/>
        </p:blipFill>
        <p:spPr bwMode="auto">
          <a:xfrm>
            <a:off x="827585" y="2060848"/>
            <a:ext cx="7776864" cy="3938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Events Performance Prism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05796"/>
              </p:ext>
            </p:extLst>
          </p:nvPr>
        </p:nvGraphicFramePr>
        <p:xfrm>
          <a:off x="755576" y="2060849"/>
          <a:ext cx="7920880" cy="3933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6735"/>
                <a:gridCol w="2504806"/>
                <a:gridCol w="3469339"/>
              </a:tblGrid>
              <a:tr h="331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Prism facet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Example of Objectives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Measure</a:t>
                      </a:r>
                    </a:p>
                  </a:txBody>
                  <a:tcPr marL="68580" marR="68580" marT="0" marB="0"/>
                </a:tc>
              </a:tr>
              <a:tr h="331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Stakeholders’ wants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Charity engagement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Number of charity partners</a:t>
                      </a:r>
                    </a:p>
                  </a:txBody>
                  <a:tcPr marL="68580" marR="68580" marT="0" marB="0"/>
                </a:tc>
              </a:tr>
              <a:tr h="682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Strategies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Increase image and awareness of event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Amount of media coverage, increase in ticket sales</a:t>
                      </a:r>
                    </a:p>
                  </a:txBody>
                  <a:tcPr marL="68580" marR="68580" marT="0" marB="0"/>
                </a:tc>
              </a:tr>
              <a:tr h="682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Processes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Project management and logistics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Customer satisfaction survey covering operational aspects</a:t>
                      </a:r>
                    </a:p>
                  </a:txBody>
                  <a:tcPr marL="68580" marR="68580" marT="0" marB="0"/>
                </a:tc>
              </a:tr>
              <a:tr h="1034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Capabilities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People – make event attractive to volunteers and employees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Application to Recruitment ratio</a:t>
                      </a:r>
                    </a:p>
                  </a:txBody>
                  <a:tcPr marL="68580" marR="68580" marT="0" marB="0"/>
                </a:tc>
              </a:tr>
              <a:tr h="682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Stakeholder contribution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Artists – maximise impact and satisfy fan base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Customer satisfaction, positive media reviews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Benchmarking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95500"/>
            <a:ext cx="7200799" cy="399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Benchmarking - Internal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20486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Previous Actual Data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(weekly, monthly, annual)</a:t>
            </a: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is your own data, presented in a consistent manner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Relates to same location/unit/department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Assumes previous data is ‘normal’, this may not be the case due to changes in operation, events, etc.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Internal Budget Data</a:t>
            </a:r>
          </a:p>
          <a:p>
            <a:endParaRPr lang="en-GB" b="1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Overcomes some disadvantages of previous data as prepared for the same time period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Still only an internal view, ignore competition/market place</a:t>
            </a: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Benchmarking - External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204864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Intercompany comparisons</a:t>
            </a: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Comparing to competitor data (or non-competing indicator firm)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Never the identical size, location, so are you comparing ‘like-with-like’?  USALI can aid with this so it is meaningful.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Industry studies and reports</a:t>
            </a:r>
          </a:p>
          <a:p>
            <a:endParaRPr lang="en-GB" b="1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number of published industry reports, often from consultancy companies can give a sound external indicator, if aware of the issue of ‘like-with-like.</a:t>
            </a: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Summary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85000" lnSpcReduction="10000"/>
          </a:bodyPr>
          <a:lstStyle/>
          <a:p>
            <a:pPr marL="457200" lvl="0" indent="-457200" algn="l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To recognised that performance measurement systems are designed to link operations to strategy</a:t>
            </a:r>
            <a:endParaRPr lang="en-GB" b="0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457200" lvl="0" indent="-457200" algn="l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That a range of financial and non-financial measures should to be combined in any scorecard.</a:t>
            </a:r>
            <a:endParaRPr lang="en-GB" b="0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457200" lvl="0" indent="-457200" algn="l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Benchmarking is a very powerful management tool</a:t>
            </a:r>
            <a:endParaRPr lang="en-GB" b="0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457200" lvl="0" indent="-457200" algn="l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When comparing figures it is important to compare like with like</a:t>
            </a:r>
            <a:endParaRPr lang="en-GB" b="0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After studying this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topic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you should be able to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:-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Understand the need for a range of measures to monitor businesses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Describe and critical evaluate the main performance measurement frameworks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Appreciate the developments in this area and understand the links to strategic management accounting. 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Understand the practice and value of benchmarking in specific industry sectors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Performance Measurement </a:t>
            </a:r>
            <a:r>
              <a:rPr lang="en-US" b="1" dirty="0" smtClean="0">
                <a:solidFill>
                  <a:schemeClr val="bg1"/>
                </a:solidFill>
              </a:rPr>
              <a:t>Development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There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has been increasing recognition that measuring performance requires more than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just a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financial focus, increasingly businesses use a range of metrics to provide a broad view of business performance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Problems with Financial Performance measures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itchFamily="2" charset="2"/>
              <a:buChar char="Ø"/>
            </a:pPr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Short term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arrowly focused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nternally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orientated </a:t>
            </a:r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ackward looking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Lag measures 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GB" b="0" dirty="0" err="1">
                <a:solidFill>
                  <a:schemeClr val="tx2">
                    <a:lumMod val="75000"/>
                  </a:schemeClr>
                </a:solidFill>
              </a:rPr>
              <a:t>Eccles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 1991, Kaplan and Norton 1992)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Key frameworks and models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Results and determinant model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Balanced scorecard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The performance </a:t>
            </a:r>
            <a:r>
              <a:rPr lang="en-GB" b="0" dirty="0" err="1" smtClean="0">
                <a:solidFill>
                  <a:schemeClr val="tx2">
                    <a:lumMod val="75000"/>
                  </a:schemeClr>
                </a:solidFill>
              </a:rPr>
              <a:t>prisim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Results and Determinants </a:t>
            </a:r>
            <a:r>
              <a:rPr lang="en-US" b="1" dirty="0" smtClean="0">
                <a:solidFill>
                  <a:schemeClr val="bg1"/>
                </a:solidFill>
              </a:rPr>
              <a:t>model (1)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Results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732753"/>
              </p:ext>
            </p:extLst>
          </p:nvPr>
        </p:nvGraphicFramePr>
        <p:xfrm>
          <a:off x="899592" y="2060848"/>
          <a:ext cx="6824486" cy="32683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756334"/>
                <a:gridCol w="4068152"/>
              </a:tblGrid>
              <a:tr h="281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dimensions </a:t>
                      </a:r>
                      <a:endParaRPr lang="en-GB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8226" marR="3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Types of measures</a:t>
                      </a:r>
                      <a:endParaRPr lang="en-GB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8226" marR="3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3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Competitiveness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8226" marR="3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 market share and position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 growth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of the customer base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8226" marR="3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24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performance</a:t>
                      </a: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8226" marR="3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Profitability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Liquidity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 structure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 ratios</a:t>
                      </a: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8226" marR="3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71600" y="5517232"/>
            <a:ext cx="3751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(Adapted from Fitzgerald et al 1991:8)</a:t>
            </a:r>
          </a:p>
        </p:txBody>
      </p:sp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Results and Determinants </a:t>
            </a:r>
            <a:r>
              <a:rPr lang="en-US" b="1" dirty="0" smtClean="0">
                <a:solidFill>
                  <a:schemeClr val="bg1"/>
                </a:solidFill>
              </a:rPr>
              <a:t>model (2)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Determinants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85299"/>
              </p:ext>
            </p:extLst>
          </p:nvPr>
        </p:nvGraphicFramePr>
        <p:xfrm>
          <a:off x="827584" y="1988840"/>
          <a:ext cx="7920880" cy="4055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/>
                <a:gridCol w="5184577"/>
              </a:tblGrid>
              <a:tr h="554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dimensions </a:t>
                      </a:r>
                      <a:endParaRPr lang="en-GB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GB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Types of measures</a:t>
                      </a:r>
                      <a:endParaRPr lang="en-GB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1029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Quality of service</a:t>
                      </a:r>
                    </a:p>
                    <a:p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Reliability, Responsiveness, Aesthetics/ appearance, Cleanliness/tidiness, Comfort, Friendliness, Communication, Courtesy, Competence, Access, Availability, Security</a:t>
                      </a: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763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Flexibility</a:t>
                      </a:r>
                    </a:p>
                    <a:p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Volume flexibility, Delivery speed flexibility</a:t>
                      </a:r>
                    </a:p>
                    <a:p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Specification flexibility</a:t>
                      </a: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Resource utilisation</a:t>
                      </a:r>
                    </a:p>
                    <a:p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Productivity</a:t>
                      </a:r>
                    </a:p>
                    <a:p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Efficiency</a:t>
                      </a:r>
                    </a:p>
                    <a:p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Innovation</a:t>
                      </a: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of the innovation process</a:t>
                      </a:r>
                    </a:p>
                    <a:p>
                      <a:r>
                        <a:rPr lang="en-GB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of individual innovators</a:t>
                      </a: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59632" y="6093296"/>
            <a:ext cx="3751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(Adapted from Fitzgerald et al 1991:8)</a:t>
            </a:r>
          </a:p>
        </p:txBody>
      </p:sp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Balanced Scorecard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4608512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</a:rPr>
              <a:t>(adapted </a:t>
            </a:r>
            <a:r>
              <a:rPr lang="en-GB" sz="1900" dirty="0">
                <a:solidFill>
                  <a:schemeClr val="tx2">
                    <a:lumMod val="75000"/>
                  </a:schemeClr>
                </a:solidFill>
              </a:rPr>
              <a:t>from Kaplan and Norton, 1996)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61665"/>
            <a:ext cx="5184576" cy="355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Departmental scorecard for conference and events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0" t="31080" r="14432" b="25845"/>
          <a:stretch/>
        </p:blipFill>
        <p:spPr bwMode="auto">
          <a:xfrm>
            <a:off x="467544" y="2420888"/>
            <a:ext cx="8388424" cy="315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599</Words>
  <Application>Microsoft Office PowerPoint</Application>
  <PresentationFormat>On-screen Show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Chapter 15</vt:lpstr>
      <vt:lpstr> Objectives </vt:lpstr>
      <vt:lpstr>Performance Measurement Development  </vt:lpstr>
      <vt:lpstr>Problems with Financial Performance measures </vt:lpstr>
      <vt:lpstr> Key frameworks and models </vt:lpstr>
      <vt:lpstr>Results and Determinants model (1) Results </vt:lpstr>
      <vt:lpstr>Results and Determinants model (2) Determinants</vt:lpstr>
      <vt:lpstr>Balanced Scorecard </vt:lpstr>
      <vt:lpstr> Departmental scorecard for conference and events </vt:lpstr>
      <vt:lpstr>Causal Links in the Balanced Scorecard</vt:lpstr>
      <vt:lpstr> Performance Prism </vt:lpstr>
      <vt:lpstr> Example Hotel Scorecard </vt:lpstr>
      <vt:lpstr> Example Airline Scorecard </vt:lpstr>
      <vt:lpstr>  Events Performance Prism</vt:lpstr>
      <vt:lpstr> Benchmarking </vt:lpstr>
      <vt:lpstr> Benchmarking - Internal </vt:lpstr>
      <vt:lpstr> Benchmarking - External </vt:lpstr>
      <vt:lpstr>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</dc:creator>
  <cp:lastModifiedBy>TAJ</cp:lastModifiedBy>
  <cp:revision>16</cp:revision>
  <dcterms:created xsi:type="dcterms:W3CDTF">2012-08-01T20:46:07Z</dcterms:created>
  <dcterms:modified xsi:type="dcterms:W3CDTF">2012-08-26T15:12:06Z</dcterms:modified>
</cp:coreProperties>
</file>